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315" r:id="rId3"/>
    <p:sldId id="259" r:id="rId4"/>
    <p:sldId id="316" r:id="rId5"/>
    <p:sldId id="317" r:id="rId6"/>
    <p:sldId id="318" r:id="rId7"/>
    <p:sldId id="319" r:id="rId8"/>
    <p:sldId id="320" r:id="rId9"/>
    <p:sldId id="321" r:id="rId10"/>
    <p:sldId id="284" r:id="rId11"/>
  </p:sldIdLst>
  <p:sldSz cx="9144000" cy="5143500" type="screen16x9"/>
  <p:notesSz cx="6858000" cy="9144000"/>
  <p:embeddedFontLst>
    <p:embeddedFont>
      <p:font typeface="FC Minimal" panose="020B0500040200020003" pitchFamily="34" charset="-34"/>
      <p:regular r:id="rId13"/>
      <p:bold r:id="rId14"/>
      <p:italic r:id="rId15"/>
      <p:boldItalic r:id="rId16"/>
    </p:embeddedFont>
    <p:embeddedFont>
      <p:font typeface="Fjalla One" panose="020B0604020202020204" charset="0"/>
      <p:regular r:id="rId17"/>
    </p:embeddedFont>
    <p:embeddedFont>
      <p:font typeface="Barlow Semi Condensed Medium" panose="020B0604020202020204" charset="0"/>
      <p:regular r:id="rId18"/>
      <p:bold r:id="rId19"/>
      <p:italic r:id="rId20"/>
      <p:boldItalic r:id="rId21"/>
    </p:embeddedFont>
    <p:embeddedFont>
      <p:font typeface="Barlow Semi Condensed Light" panose="020B0604020202020204" charset="0"/>
      <p:regular r:id="rId22"/>
      <p:bold r:id="rId23"/>
      <p:italic r:id="rId24"/>
      <p:boldItalic r:id="rId25"/>
    </p:embeddedFont>
    <p:embeddedFont>
      <p:font typeface="Barlow Semi Condensed" panose="020B0604020202020204" charset="0"/>
      <p:regular r:id="rId26"/>
      <p:bold r:id="rId27"/>
      <p:italic r:id="rId28"/>
      <p:boldItalic r:id="rId29"/>
    </p:embeddedFont>
    <p:embeddedFont>
      <p:font typeface="Cordia New" panose="020B0304020202020204" pitchFamily="34" charset="-34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C6FC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A21AA9-A1E6-46A8-AF50-2913A7D27C0C}">
  <a:tblStyle styleId="{6EA21AA9-A1E6-46A8-AF50-2913A7D27C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85821" autoAdjust="0"/>
  </p:normalViewPr>
  <p:slideViewPr>
    <p:cSldViewPr snapToGrid="0">
      <p:cViewPr>
        <p:scale>
          <a:sx n="100" d="100"/>
          <a:sy n="100" d="100"/>
        </p:scale>
        <p:origin x="46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043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0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18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03516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/>
              <a:t>สรุปผล</a:t>
            </a:r>
            <a:r>
              <a:rPr lang="th-TH" baseline="0" dirty="0" smtClean="0"/>
              <a:t> ก็จะเห็นว่าระบบสามารถจำลอง บลา ๆ </a:t>
            </a:r>
            <a:r>
              <a:rPr lang="th-TH" baseline="0" dirty="0" err="1" smtClean="0"/>
              <a:t>ๆๆ</a:t>
            </a:r>
            <a:r>
              <a:rPr lang="th-TH" baseline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438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5" r:id="rId5"/>
    <p:sldLayoutId id="2147483673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11.jpeg"/><Relationship Id="rId7" Type="http://schemas.openxmlformats.org/officeDocument/2006/relationships/image" Target="../media/image55.png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40.png"/><Relationship Id="rId5" Type="http://schemas.openxmlformats.org/officeDocument/2006/relationships/image" Target="../media/image53.jpeg"/><Relationship Id="rId10" Type="http://schemas.openxmlformats.org/officeDocument/2006/relationships/image" Target="../media/image33.png"/><Relationship Id="rId4" Type="http://schemas.openxmlformats.org/officeDocument/2006/relationships/image" Target="../media/image8.jpeg"/><Relationship Id="rId9" Type="http://schemas.openxmlformats.org/officeDocument/2006/relationships/image" Target="../media/image57.png"/><Relationship Id="rId14" Type="http://schemas.openxmlformats.org/officeDocument/2006/relationships/image" Target="../media/image6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solidFill>
                  <a:srgbClr val="77C6FC"/>
                </a:solidFill>
              </a:rPr>
              <a:t>S</a:t>
            </a:r>
            <a:r>
              <a:rPr lang="en-US" sz="4800" dirty="0"/>
              <a:t>mart </a:t>
            </a:r>
            <a:r>
              <a:rPr lang="en-US" sz="4800" dirty="0">
                <a:solidFill>
                  <a:srgbClr val="77C6FC"/>
                </a:solidFill>
              </a:rPr>
              <a:t>D</a:t>
            </a:r>
            <a:r>
              <a:rPr lang="en-US" sz="4800" dirty="0"/>
              <a:t>octor's </a:t>
            </a:r>
            <a:r>
              <a:rPr lang="en-US" sz="4800" dirty="0">
                <a:solidFill>
                  <a:srgbClr val="77C6FC"/>
                </a:solidFill>
              </a:rPr>
              <a:t>A</a:t>
            </a:r>
            <a:r>
              <a:rPr lang="en-US" sz="4800" dirty="0"/>
              <a:t>ssistant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96486" y="3673869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th-TH" b="1" dirty="0">
                <a:latin typeface="FC Minimal" panose="020B0500040200020003" charset="-34"/>
                <a:cs typeface="FC Minimal" panose="020B0500040200020003" charset="-34"/>
              </a:rPr>
              <a:t>ผู้ช่วยหมออัจฉริยะ</a:t>
            </a:r>
            <a:endParaRPr b="1" dirty="0">
              <a:solidFill>
                <a:schemeClr val="accent1"/>
              </a:solidFill>
              <a:latin typeface="FC Minimal" panose="020B0500040200020003" charset="-34"/>
              <a:cs typeface="FC Minimal" panose="020B0500040200020003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1032230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2349661" y="3541853"/>
            <a:ext cx="4456253" cy="9144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24325" y="2685207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chemeClr val="accent1"/>
                </a:solidFill>
                <a:latin typeface="Fjalla One" panose="020B0604020202020204" charset="0"/>
                <a:sym typeface="Barlow Semi Condensed"/>
              </a:rPr>
              <a:t>Do you have any questions?</a:t>
            </a:r>
            <a:endParaRPr sz="3600" dirty="0">
              <a:solidFill>
                <a:schemeClr val="accent1"/>
              </a:solidFill>
              <a:latin typeface="Fjalla One" panose="020B0604020202020204" charset="0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rgbClr val="595959"/>
              </a:solidFill>
              <a:latin typeface="Fjalla One" panose="020B0604020202020204" charset="0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chemeClr val="dk2"/>
              </a:solidFill>
              <a:latin typeface="Fjalla One" panose="020B0604020202020204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50" y="753097"/>
            <a:ext cx="2742100" cy="2730722"/>
          </a:xfrm>
          <a:prstGeom prst="ellipse">
            <a:avLst/>
          </a:prstGeom>
        </p:spPr>
      </p:pic>
      <p:sp>
        <p:nvSpPr>
          <p:cNvPr id="3" name="Google Shape;2931;p51"/>
          <p:cNvSpPr txBox="1">
            <a:spLocks/>
          </p:cNvSpPr>
          <p:nvPr/>
        </p:nvSpPr>
        <p:spPr>
          <a:xfrm>
            <a:off x="3410240" y="3585419"/>
            <a:ext cx="2323515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th-TH" sz="3200" b="1" dirty="0" smtClean="0">
                <a:latin typeface="FC Minimal" panose="020B0500040200020003" pitchFamily="34" charset="-34"/>
                <a:cs typeface="FC Minimal" panose="020B0500040200020003" pitchFamily="34" charset="-34"/>
              </a:rPr>
              <a:t>โชคชัย แจ่มน้อย </a:t>
            </a:r>
            <a:endParaRPr lang="th-TH" sz="3200" b="1" dirty="0">
              <a:latin typeface="FC Minimal" panose="020B0500040200020003" pitchFamily="34" charset="-34"/>
              <a:cs typeface="FC Minimal" panose="020B0500040200020003" pitchFamily="34" charset="-34"/>
            </a:endParaRPr>
          </a:p>
        </p:txBody>
      </p:sp>
      <p:sp>
        <p:nvSpPr>
          <p:cNvPr id="4" name="Google Shape;2935;p51"/>
          <p:cNvSpPr txBox="1">
            <a:spLocks/>
          </p:cNvSpPr>
          <p:nvPr/>
        </p:nvSpPr>
        <p:spPr>
          <a:xfrm>
            <a:off x="3539848" y="3882761"/>
            <a:ext cx="2064301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smtClean="0">
                <a:latin typeface="Barlow Semi Condensed" panose="020B0604020202020204" charset="0"/>
              </a:rPr>
              <a:t>162404140</a:t>
            </a:r>
            <a:r>
              <a:rPr lang="en-US" sz="2000" b="1" dirty="0" smtClean="0">
                <a:solidFill>
                  <a:srgbClr val="77C6FC"/>
                </a:solidFill>
                <a:latin typeface="Barlow Semi Condensed" panose="020B0604020202020204" charset="0"/>
              </a:rPr>
              <a:t>008</a:t>
            </a:r>
            <a:endParaRPr lang="en-US" sz="2000" b="1" dirty="0">
              <a:solidFill>
                <a:srgbClr val="77C6FC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855400" y="2348367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4700" dirty="0">
                <a:latin typeface="FC Minimal" panose="020B0500040200020003" charset="-34"/>
                <a:cs typeface="FC Minimal" panose="020B0500040200020003" charset="-34"/>
              </a:rPr>
              <a:t> </a:t>
            </a:r>
            <a:r>
              <a:rPr lang="th-TH" sz="4700" dirty="0" smtClean="0">
                <a:latin typeface="FC Minimal" panose="020B0500040200020003" charset="-34"/>
                <a:cs typeface="FC Minimal" panose="020B0500040200020003" charset="-34"/>
              </a:rPr>
              <a:t>ปัญหา</a:t>
            </a:r>
            <a:endParaRPr sz="4700" dirty="0">
              <a:latin typeface="FC Minimal" panose="020B0500040200020003" charset="-34"/>
              <a:cs typeface="FC Minimal" panose="020B0500040200020003" charset="-34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026" name="Picture 2" descr="Corona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76" y="148216"/>
            <a:ext cx="7288823" cy="4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ผู้ป่วยโควิด-19 เล่าประการณ์พร้อมบอกวิธีเตรียมตัวเข้าโรงพยาบาลสนาม เผย  ความรู้สึกเหมือนเข้าค่า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90" y="149989"/>
            <a:ext cx="6460393" cy="48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โควิด-19: ข้อเท็จจริงและปัญหาการตรวจโควิด การรักษาและค่าใช้จ่ายที่โรงพยาบาลเอกชน  - BBC News ไท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6" y="147271"/>
            <a:ext cx="8620369" cy="48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วิกิพจนานุกรม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94" y="921800"/>
            <a:ext cx="3022474" cy="30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96" y="68363"/>
            <a:ext cx="8855207" cy="5006774"/>
          </a:xfrm>
          <a:prstGeom prst="rect">
            <a:avLst/>
          </a:prstGeom>
        </p:spPr>
      </p:pic>
      <p:pic>
        <p:nvPicPr>
          <p:cNvPr id="1036" name="Picture 12" descr="ซื้อ สายรัดข้อมือไนลอนถัก, บาสเกตบอลแบดมินตันออกกำลังกายสายรัดข้อมือปีนเขา  ที่ เจดี เซ็นทรัล | JD CENTRAL ส่งฟรี การันตีของแท้ JD.CO.T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4" y="631824"/>
            <a:ext cx="4018328" cy="401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ขาย HIP Infrared Thermometer K3 (เครื่องวัดอุณหภูมิร่างกายผ่านทางหน้าผาก  แบบไร้สัมผัส) ราคาถูก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307" y="1236229"/>
            <a:ext cx="5431883" cy="304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200 BPM by Frontliner on Amazon Music - Amazon.com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02"/>
          <a:stretch/>
        </p:blipFill>
        <p:spPr bwMode="auto">
          <a:xfrm>
            <a:off x="2349045" y="744865"/>
            <a:ext cx="4445908" cy="37922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102533" y="2551566"/>
            <a:ext cx="489204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</a:t>
            </a:r>
            <a:r>
              <a:rPr lang="en-US" dirty="0" smtClean="0"/>
              <a:t>ensors</a:t>
            </a:r>
            <a:endParaRPr sz="4700" dirty="0">
              <a:latin typeface="FC Minimal" panose="020B0500040200020003" pitchFamily="34" charset="-34"/>
              <a:cs typeface="FC Minimal" panose="020B0500040200020003" pitchFamily="34" charset="-34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h-TH" dirty="0"/>
              <a:t>2</a:t>
            </a:r>
            <a:endParaRPr dirty="0"/>
          </a:p>
        </p:txBody>
      </p:sp>
      <p:pic>
        <p:nvPicPr>
          <p:cNvPr id="3074" name="Picture 2" descr="DIYMORE MAX30102 โมดูลเซนเซอร์ตรวจจับชีพจรความเข้มข้นของออกซิเจนในเลือด |  Shopee Thai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111261"/>
            <a:ext cx="4880610" cy="488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/>
          <p:cNvSpPr txBox="1"/>
          <p:nvPr/>
        </p:nvSpPr>
        <p:spPr>
          <a:xfrm>
            <a:off x="5830279" y="915861"/>
            <a:ext cx="202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Fjalla One" panose="020B0604020202020204" charset="0"/>
              </a:rPr>
              <a:t>MAX30102</a:t>
            </a:r>
            <a:endParaRPr lang="th-TH" sz="3200" dirty="0">
              <a:solidFill>
                <a:srgbClr val="FF0000"/>
              </a:solidFill>
              <a:latin typeface="Fjalla One" panose="020B0604020202020204" charset="0"/>
            </a:endParaRPr>
          </a:p>
        </p:txBody>
      </p:sp>
      <p:pic>
        <p:nvPicPr>
          <p:cNvPr id="3076" name="Picture 4" descr="Hc-sr04ถึงโลกเครื่องตรวจจับคลื่นอัลตราโซนิกตั้งแต่โมดูล Hc Sr04  Hcsr04เซ็นเซอร์ระยะทางสำหรับ Arduino - Buy Hc-sr04 Ultrasonic Sensor,Hcsr04  เซนเซอร์ Hc Sr04 Ultrasonic Product on Alibaba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927" y="711505"/>
            <a:ext cx="3680120" cy="36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/>
          <p:cNvSpPr txBox="1"/>
          <p:nvPr/>
        </p:nvSpPr>
        <p:spPr>
          <a:xfrm>
            <a:off x="3808147" y="3879689"/>
            <a:ext cx="202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Fjalla One" panose="020B0604020202020204" charset="0"/>
              </a:rPr>
              <a:t>HC-SR04</a:t>
            </a:r>
            <a:endParaRPr lang="th-TH" sz="3200" dirty="0">
              <a:solidFill>
                <a:srgbClr val="FF0000"/>
              </a:solidFill>
              <a:latin typeface="Fjalla One" panose="020B0604020202020204" charset="0"/>
            </a:endParaRPr>
          </a:p>
        </p:txBody>
      </p:sp>
      <p:pic>
        <p:nvPicPr>
          <p:cNvPr id="3078" name="Picture 6" descr="ตัวต้านทานปรับค่าได้ 10K โพเทนซิโอมิเตอร์ 10 Kohm โวลลุ่ม VR Potentiometer  - ขายบอร์ด Arduino และอุปกรณ์คุณภาพ ราคาถูก | Arduino 4 : Inspired by  LnwShop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86" y="256624"/>
            <a:ext cx="4355533" cy="43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กล่องข้อความ 10"/>
          <p:cNvSpPr txBox="1"/>
          <p:nvPr/>
        </p:nvSpPr>
        <p:spPr>
          <a:xfrm>
            <a:off x="2971800" y="4356236"/>
            <a:ext cx="3485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Fjalla One" panose="020B0604020202020204" charset="0"/>
              </a:rPr>
              <a:t>Potentiometer / VR</a:t>
            </a:r>
            <a:endParaRPr lang="th-TH" sz="3200" dirty="0">
              <a:solidFill>
                <a:srgbClr val="FF0000"/>
              </a:solidFill>
              <a:latin typeface="Fjalla One" panose="020B0604020202020204" charset="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082" y="2252498"/>
            <a:ext cx="6876682" cy="8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6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102830" y="2485779"/>
            <a:ext cx="489204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700" dirty="0" smtClean="0">
                <a:latin typeface="Fjalla One" panose="020B0604020202020204" charset="0"/>
                <a:cs typeface="FC Minimal" panose="020B0500040200020003" pitchFamily="34" charset="-34"/>
              </a:rPr>
              <a:t>Overview</a:t>
            </a:r>
            <a:endParaRPr sz="4700" dirty="0">
              <a:latin typeface="Fjalla One" panose="020B0604020202020204" charset="0"/>
              <a:cs typeface="FC Minimal" panose="020B0500040200020003" pitchFamily="34" charset="-34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th-TH" dirty="0"/>
              <a:t>3</a:t>
            </a:r>
            <a:endParaRPr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173620" y="-474562"/>
            <a:ext cx="9722734" cy="61693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66" y="443945"/>
            <a:ext cx="6313768" cy="4387763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6" y="2033147"/>
            <a:ext cx="2634094" cy="1830568"/>
          </a:xfrm>
          <a:prstGeom prst="rect">
            <a:avLst/>
          </a:prstGeom>
        </p:spPr>
      </p:pic>
      <p:sp>
        <p:nvSpPr>
          <p:cNvPr id="6" name="ลูกศรขวา 5"/>
          <p:cNvSpPr/>
          <p:nvPr/>
        </p:nvSpPr>
        <p:spPr>
          <a:xfrm rot="19489324">
            <a:off x="2673297" y="1360797"/>
            <a:ext cx="1257519" cy="7292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100" name="Picture 4" descr="Fireb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70" y="131499"/>
            <a:ext cx="3100390" cy="155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ลูกศรขวา 11"/>
          <p:cNvSpPr/>
          <p:nvPr/>
        </p:nvSpPr>
        <p:spPr>
          <a:xfrm rot="1331960">
            <a:off x="2872168" y="3457954"/>
            <a:ext cx="1203696" cy="7292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104" name="Picture 8" descr="สร้างการแจ้งเตือนด้วย Line Notify | by Suwat Nakchukaew | THiNKNET  Engineer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26" y="3234369"/>
            <a:ext cx="3058546" cy="171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855866" cy="4606815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4" y="24811"/>
            <a:ext cx="9771262" cy="4582004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432" y="108064"/>
            <a:ext cx="2592014" cy="474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114405" y="2763572"/>
            <a:ext cx="489204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4700" dirty="0" smtClean="0">
                <a:latin typeface="FC Minimal" panose="020B0500040200020003" pitchFamily="34" charset="-34"/>
                <a:cs typeface="FC Minimal" panose="020B0500040200020003" pitchFamily="34" charset="-34"/>
              </a:rPr>
              <a:t>การทำงานหลัก</a:t>
            </a:r>
            <a:endParaRPr sz="4700" dirty="0">
              <a:latin typeface="FC Minimal" panose="020B0500040200020003" pitchFamily="34" charset="-34"/>
              <a:cs typeface="FC Minimal" panose="020B0500040200020003" pitchFamily="34" charset="-34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60225" y="1496953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th-TH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26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0" y="261908"/>
            <a:ext cx="7152388" cy="4748955"/>
          </a:xfrm>
          <a:prstGeom prst="rect">
            <a:avLst/>
          </a:prstGeom>
        </p:spPr>
      </p:pic>
      <p:sp>
        <p:nvSpPr>
          <p:cNvPr id="3" name="ลูกศรซ้าย 2"/>
          <p:cNvSpPr/>
          <p:nvPr/>
        </p:nvSpPr>
        <p:spPr>
          <a:xfrm>
            <a:off x="6192456" y="4039565"/>
            <a:ext cx="1863524" cy="67133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/>
          <a:srcRect t="25796" b="38966"/>
          <a:stretch/>
        </p:blipFill>
        <p:spPr>
          <a:xfrm>
            <a:off x="3507764" y="414696"/>
            <a:ext cx="5062349" cy="2963119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008" y="67824"/>
            <a:ext cx="6541985" cy="5007852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1446835" y="1377387"/>
            <a:ext cx="4942390" cy="7639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446835" y="2297116"/>
            <a:ext cx="4942390" cy="5059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00" y="218944"/>
            <a:ext cx="7948680" cy="4791919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910899" y="2863930"/>
            <a:ext cx="5228710" cy="456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910899" y="4254156"/>
            <a:ext cx="2702015" cy="456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46" y="370698"/>
            <a:ext cx="8743617" cy="4358785"/>
          </a:xfrm>
          <a:prstGeom prst="rect">
            <a:avLst/>
          </a:prstGeom>
        </p:spPr>
      </p:pic>
      <p:sp>
        <p:nvSpPr>
          <p:cNvPr id="14" name="สี่เหลี่ยมผืนผ้า 13"/>
          <p:cNvSpPr/>
          <p:nvPr/>
        </p:nvSpPr>
        <p:spPr>
          <a:xfrm>
            <a:off x="798713" y="565663"/>
            <a:ext cx="3136679" cy="379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773110" y="1333018"/>
            <a:ext cx="2978195" cy="379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798713" y="2098474"/>
            <a:ext cx="4205113" cy="1430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/>
          <p:cNvSpPr/>
          <p:nvPr/>
        </p:nvSpPr>
        <p:spPr>
          <a:xfrm flipV="1">
            <a:off x="798713" y="3681180"/>
            <a:ext cx="2952593" cy="35838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898" y="143384"/>
            <a:ext cx="7730204" cy="4856732"/>
          </a:xfrm>
          <a:prstGeom prst="rect">
            <a:avLst/>
          </a:prstGeom>
        </p:spPr>
      </p:pic>
      <p:sp>
        <p:nvSpPr>
          <p:cNvPr id="19" name="สี่เหลี่ยมผืนผ้า 18"/>
          <p:cNvSpPr/>
          <p:nvPr/>
        </p:nvSpPr>
        <p:spPr>
          <a:xfrm>
            <a:off x="798713" y="802640"/>
            <a:ext cx="7349607" cy="177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8151" y="288261"/>
            <a:ext cx="4545284" cy="2849084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776241" y="2591253"/>
            <a:ext cx="7473679" cy="2041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2910" y="301542"/>
            <a:ext cx="4536362" cy="2796564"/>
          </a:xfrm>
          <a:prstGeom prst="rect">
            <a:avLst/>
          </a:prstGeom>
        </p:spPr>
      </p:pic>
      <p:pic>
        <p:nvPicPr>
          <p:cNvPr id="23" name="รูปภาพ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054" y="1434071"/>
            <a:ext cx="7447208" cy="2369566"/>
          </a:xfrm>
          <a:prstGeom prst="rect">
            <a:avLst/>
          </a:prstGeom>
        </p:spPr>
      </p:pic>
      <p:sp>
        <p:nvSpPr>
          <p:cNvPr id="24" name="สี่เหลี่ยมผืนผ้า 23"/>
          <p:cNvSpPr/>
          <p:nvPr/>
        </p:nvSpPr>
        <p:spPr>
          <a:xfrm>
            <a:off x="995680" y="2407920"/>
            <a:ext cx="3241040" cy="568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091" y="369543"/>
            <a:ext cx="8875818" cy="4404415"/>
          </a:xfrm>
          <a:prstGeom prst="rect">
            <a:avLst/>
          </a:prstGeom>
        </p:spPr>
      </p:pic>
      <p:sp>
        <p:nvSpPr>
          <p:cNvPr id="26" name="สี่เหลี่ยมผืนผ้า 25"/>
          <p:cNvSpPr/>
          <p:nvPr/>
        </p:nvSpPr>
        <p:spPr>
          <a:xfrm>
            <a:off x="259080" y="755555"/>
            <a:ext cx="5779858" cy="1256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8555" y="609602"/>
            <a:ext cx="3657917" cy="1379340"/>
          </a:xfrm>
          <a:prstGeom prst="rect">
            <a:avLst/>
          </a:prstGeom>
        </p:spPr>
      </p:pic>
      <p:sp>
        <p:nvSpPr>
          <p:cNvPr id="28" name="สี่เหลี่ยมผืนผ้า 27"/>
          <p:cNvSpPr/>
          <p:nvPr/>
        </p:nvSpPr>
        <p:spPr>
          <a:xfrm>
            <a:off x="426770" y="2028061"/>
            <a:ext cx="8601483" cy="1256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9" name="รูปภาพ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49962" y="255674"/>
            <a:ext cx="6114660" cy="2050536"/>
          </a:xfrm>
          <a:prstGeom prst="rect">
            <a:avLst/>
          </a:prstGeom>
        </p:spPr>
      </p:pic>
      <p:sp>
        <p:nvSpPr>
          <p:cNvPr id="30" name="สี่เหลี่ยมผืนผ้า 29"/>
          <p:cNvSpPr/>
          <p:nvPr/>
        </p:nvSpPr>
        <p:spPr>
          <a:xfrm>
            <a:off x="374989" y="3300567"/>
            <a:ext cx="8601483" cy="1256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1" name="รูปภาพ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4291" y="160015"/>
            <a:ext cx="6410399" cy="2263704"/>
          </a:xfrm>
          <a:prstGeom prst="rect">
            <a:avLst/>
          </a:prstGeom>
        </p:spPr>
      </p:pic>
      <p:pic>
        <p:nvPicPr>
          <p:cNvPr id="32" name="รูปภาพ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9152" y="457605"/>
            <a:ext cx="2759266" cy="3679021"/>
          </a:xfrm>
          <a:prstGeom prst="rect">
            <a:avLst/>
          </a:prstGeom>
        </p:spPr>
      </p:pic>
      <p:pic>
        <p:nvPicPr>
          <p:cNvPr id="33" name="รูปภาพ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14158" y="486116"/>
            <a:ext cx="2771532" cy="3695375"/>
          </a:xfrm>
          <a:prstGeom prst="rect">
            <a:avLst/>
          </a:prstGeom>
        </p:spPr>
      </p:pic>
      <p:pic>
        <p:nvPicPr>
          <p:cNvPr id="34" name="รูปภาพ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680" y="1375692"/>
            <a:ext cx="6823929" cy="2237718"/>
          </a:xfrm>
          <a:prstGeom prst="rect">
            <a:avLst/>
          </a:prstGeom>
        </p:spPr>
      </p:pic>
      <p:sp>
        <p:nvSpPr>
          <p:cNvPr id="35" name="สี่เหลี่ยมผืนผ้า 34"/>
          <p:cNvSpPr/>
          <p:nvPr/>
        </p:nvSpPr>
        <p:spPr>
          <a:xfrm>
            <a:off x="1359152" y="2772748"/>
            <a:ext cx="3088999" cy="554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6" name="รูปภาพ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828" y="107183"/>
            <a:ext cx="8761265" cy="4859189"/>
          </a:xfrm>
          <a:prstGeom prst="rect">
            <a:avLst/>
          </a:prstGeom>
        </p:spPr>
      </p:pic>
      <p:sp>
        <p:nvSpPr>
          <p:cNvPr id="37" name="สี่เหลี่ยมผืนผ้า 36"/>
          <p:cNvSpPr/>
          <p:nvPr/>
        </p:nvSpPr>
        <p:spPr>
          <a:xfrm>
            <a:off x="312420" y="301542"/>
            <a:ext cx="8637673" cy="256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8" name="รูปภาพ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28579" y="665968"/>
            <a:ext cx="5197290" cy="1722269"/>
          </a:xfrm>
          <a:prstGeom prst="rect">
            <a:avLst/>
          </a:prstGeom>
        </p:spPr>
      </p:pic>
      <p:sp>
        <p:nvSpPr>
          <p:cNvPr id="39" name="สี่เหลี่ยมผืนผ้า 38"/>
          <p:cNvSpPr/>
          <p:nvPr/>
        </p:nvSpPr>
        <p:spPr>
          <a:xfrm>
            <a:off x="159721" y="2853963"/>
            <a:ext cx="6843059" cy="2171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0" name="รูปภาพ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15264" y="598858"/>
            <a:ext cx="5324133" cy="1808196"/>
          </a:xfrm>
          <a:prstGeom prst="rect">
            <a:avLst/>
          </a:prstGeom>
        </p:spPr>
      </p:pic>
      <p:pic>
        <p:nvPicPr>
          <p:cNvPr id="41" name="รูปภาพ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9721" y="483554"/>
            <a:ext cx="8738098" cy="4127813"/>
          </a:xfrm>
          <a:prstGeom prst="rect">
            <a:avLst/>
          </a:prstGeom>
        </p:spPr>
      </p:pic>
      <p:sp>
        <p:nvSpPr>
          <p:cNvPr id="42" name="สี่เหลี่ยมผืนผ้า 41"/>
          <p:cNvSpPr/>
          <p:nvPr/>
        </p:nvSpPr>
        <p:spPr>
          <a:xfrm>
            <a:off x="374989" y="665968"/>
            <a:ext cx="8317691" cy="614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สี่เหลี่ยมผืนผ้า 42"/>
          <p:cNvSpPr/>
          <p:nvPr/>
        </p:nvSpPr>
        <p:spPr>
          <a:xfrm>
            <a:off x="312420" y="1333018"/>
            <a:ext cx="7101840" cy="3377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4" name="รูปภาพ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47023" y="573590"/>
            <a:ext cx="3117786" cy="4157048"/>
          </a:xfrm>
          <a:prstGeom prst="rect">
            <a:avLst/>
          </a:prstGeom>
        </p:spPr>
      </p:pic>
      <p:pic>
        <p:nvPicPr>
          <p:cNvPr id="45" name="รูปภาพ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39421" y="562556"/>
            <a:ext cx="3122139" cy="416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6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30" grpId="0" animBg="1"/>
      <p:bldP spid="30" grpId="1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2" grpId="0" animBg="1"/>
      <p:bldP spid="42" grpId="1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38" y="2045962"/>
            <a:ext cx="5138868" cy="720098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" y="419100"/>
            <a:ext cx="9137900" cy="425196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238" y="357960"/>
            <a:ext cx="5375247" cy="451122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5"/>
          <a:srcRect b="35276"/>
          <a:stretch/>
        </p:blipFill>
        <p:spPr>
          <a:xfrm>
            <a:off x="1971649" y="1014021"/>
            <a:ext cx="5200702" cy="3115458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283" y="2045962"/>
            <a:ext cx="4652778" cy="870031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35" y="304082"/>
            <a:ext cx="5259731" cy="4535336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41" y="1571589"/>
            <a:ext cx="8368319" cy="2000322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0078" y="-236463"/>
            <a:ext cx="4663844" cy="5616427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07662"/>
            <a:ext cx="9176821" cy="4263398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0289" y="283841"/>
            <a:ext cx="6303423" cy="4575818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6905" y="221379"/>
            <a:ext cx="5470191" cy="4700743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5608" y="196095"/>
            <a:ext cx="6612784" cy="47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4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114405" y="2763572"/>
            <a:ext cx="489204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4700" dirty="0" smtClean="0">
                <a:latin typeface="FC Minimal" panose="020B0500040200020003" pitchFamily="34" charset="-34"/>
                <a:cs typeface="FC Minimal" panose="020B0500040200020003" pitchFamily="34" charset="-34"/>
              </a:rPr>
              <a:t>สรุปและข้อเสนอแนะ</a:t>
            </a:r>
            <a:endParaRPr sz="4700" dirty="0">
              <a:latin typeface="FC Minimal" panose="020B0500040200020003" pitchFamily="34" charset="-34"/>
              <a:cs typeface="FC Minimal" panose="020B0500040200020003" pitchFamily="34" charset="-34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60225" y="1496953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th-TH" dirty="0"/>
              <a:t>5</a:t>
            </a:r>
            <a:endParaRPr dirty="0"/>
          </a:p>
        </p:txBody>
      </p:sp>
      <p:pic>
        <p:nvPicPr>
          <p:cNvPr id="5122" name="Picture 2" descr="Hc-sr04ถึงโลกเครื่องตรวจจับคลื่นอัลตราโซนิกตั้งแต่โมดูล Hc Sr04 Hcsr04เซ็นเซอร์ระยะทางสำหรับ  Arduino - Buy Hc-sr04 Ultrasonic Sensor,Hcsr04 เซนเซอร์ Hc Sr04 Ultrasonic  Product on Alibaba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85" y="517783"/>
            <a:ext cx="2345395" cy="234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ขาย HIP Infrared Thermometer K3 (เครื่องวัดอุณหภูมิร่างกายผ่านทางหน้าผาก  แบบไร้สัมผัส) ราคาถูก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825596"/>
            <a:ext cx="3081995" cy="172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เครื่องวัด Bpm แบบดิจิตอล,เครื่องตรวจวัดความดันโลหิตพร้อมส่ง - Buy Bp  Monitor,ฟรีความดันโลหิตmonitor,โรงพยาบาลเครื่องวัดความดันโลหิต Product on  Alibaba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77" y="2696612"/>
            <a:ext cx="2446888" cy="24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irebase (@Firebase) / Twit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5" y="2566753"/>
            <a:ext cx="2186940" cy="218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501" y="134135"/>
            <a:ext cx="7767419" cy="4865235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507" y="545824"/>
            <a:ext cx="8636987" cy="40518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87" y="87415"/>
            <a:ext cx="5616427" cy="496867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926" y="340622"/>
            <a:ext cx="3339195" cy="4452260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0062" y="335542"/>
            <a:ext cx="3329736" cy="4439648"/>
          </a:xfrm>
          <a:prstGeom prst="rect">
            <a:avLst/>
          </a:prstGeom>
        </p:spPr>
      </p:pic>
      <p:pic>
        <p:nvPicPr>
          <p:cNvPr id="5132" name="Picture 12" descr="OPPO Smartwatch Band - สีดำ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7" y="1436494"/>
            <a:ext cx="2147084" cy="214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4337" y="1369729"/>
            <a:ext cx="2198443" cy="2198443"/>
          </a:xfrm>
          <a:prstGeom prst="rect">
            <a:avLst/>
          </a:prstGeom>
        </p:spPr>
      </p:pic>
      <p:pic>
        <p:nvPicPr>
          <p:cNvPr id="5134" name="Picture 14" descr="ESP8266 ESP 12E ESP12E (เปลี่ยน ESP12 ESP 12) ESP8266 รีโมทพอร์ตอนุกรม WIFI  โมดูลไร้สาย 3.3V SPI สำหรับ Arduino ใหม่รุ่น|esp 12e|wifi moduleesp8266  esp-12 - AliExpres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033" y="1193729"/>
            <a:ext cx="2538556" cy="253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8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54</Words>
  <Application>Microsoft Office PowerPoint</Application>
  <PresentationFormat>นำเสนอทางหน้าจอ (16:9)</PresentationFormat>
  <Paragraphs>20</Paragraphs>
  <Slides>10</Slides>
  <Notes>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10</vt:i4>
      </vt:variant>
    </vt:vector>
  </HeadingPairs>
  <TitlesOfParts>
    <vt:vector size="18" baseType="lpstr">
      <vt:lpstr>FC Minimal</vt:lpstr>
      <vt:lpstr>Arial</vt:lpstr>
      <vt:lpstr>Fjalla One</vt:lpstr>
      <vt:lpstr>Barlow Semi Condensed Medium</vt:lpstr>
      <vt:lpstr>Barlow Semi Condensed Light</vt:lpstr>
      <vt:lpstr>Barlow Semi Condensed</vt:lpstr>
      <vt:lpstr>Cordia New</vt:lpstr>
      <vt:lpstr>Technology Consulting by Slidesgo</vt:lpstr>
      <vt:lpstr>Smart Doctor's Assistant</vt:lpstr>
      <vt:lpstr>งานนำเสนอ PowerPoint</vt:lpstr>
      <vt:lpstr> ปัญหา</vt:lpstr>
      <vt:lpstr>Sensors</vt:lpstr>
      <vt:lpstr>Overview</vt:lpstr>
      <vt:lpstr>การทำงานหลัก</vt:lpstr>
      <vt:lpstr>งานนำเสนอ PowerPoint</vt:lpstr>
      <vt:lpstr>งานนำเสนอ PowerPoint</vt:lpstr>
      <vt:lpstr>สรุปและข้อเสนอแนะ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dc:creator>AOFPA</dc:creator>
  <cp:lastModifiedBy>Chochai Jamnoi</cp:lastModifiedBy>
  <cp:revision>44</cp:revision>
  <dcterms:modified xsi:type="dcterms:W3CDTF">2021-11-22T09:56:36Z</dcterms:modified>
</cp:coreProperties>
</file>